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6858000" cx="12192000"/>
  <p:notesSz cx="6858000" cy="9144000"/>
  <p:embeddedFontLst>
    <p:embeddedFont>
      <p:font typeface="Montserrat SemiBold"/>
      <p:regular r:id="rId24"/>
      <p:bold r:id="rId25"/>
      <p:italic r:id="rId26"/>
      <p:boldItalic r:id="rId27"/>
    </p:embeddedFont>
    <p:embeddedFont>
      <p:font typeface="Proxima Nova"/>
      <p:regular r:id="rId28"/>
      <p:bold r:id="rId29"/>
      <p:italic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Open Sans Light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04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080">
          <p15:clr>
            <a:srgbClr val="A4A3A4"/>
          </p15:clr>
        </p15:guide>
        <p15:guide id="4" orient="horz" pos="960">
          <p15:clr>
            <a:srgbClr val="A4A3A4"/>
          </p15:clr>
        </p15:guide>
      </p15:sldGuideLst>
    </p:ext>
    <p:ext uri="GoogleSlidesCustomDataVersion2">
      <go:slidesCustomData xmlns:go="http://customooxmlschemas.google.com/" r:id="rId40" roundtripDataSignature="AMtx7mg4v4/9pvr5ZO4AKZ3JjPtwUQNR4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040" orient="horz"/>
        <p:guide pos="3840"/>
        <p:guide pos="4080" orient="horz"/>
        <p:guide pos="9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SemiBold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SemiBold-italic.fntdata"/><Relationship Id="rId25" Type="http://schemas.openxmlformats.org/officeDocument/2006/relationships/font" Target="fonts/MontserratSemiBold-bold.fntdata"/><Relationship Id="rId28" Type="http://schemas.openxmlformats.org/officeDocument/2006/relationships/font" Target="fonts/ProximaNova-regular.fntdata"/><Relationship Id="rId27" Type="http://schemas.openxmlformats.org/officeDocument/2006/relationships/font" Target="fonts/MontserratSemi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-boldItalic.fntdata"/><Relationship Id="rId30" Type="http://schemas.openxmlformats.org/officeDocument/2006/relationships/font" Target="fonts/ProximaNova-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-bold.fntdata"/><Relationship Id="rId10" Type="http://schemas.openxmlformats.org/officeDocument/2006/relationships/slide" Target="slides/slide5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37" Type="http://schemas.openxmlformats.org/officeDocument/2006/relationships/font" Target="fonts/OpenSansLight-bold.fntdata"/><Relationship Id="rId14" Type="http://schemas.openxmlformats.org/officeDocument/2006/relationships/slide" Target="slides/slide9.xml"/><Relationship Id="rId36" Type="http://schemas.openxmlformats.org/officeDocument/2006/relationships/font" Target="fonts/OpenSansLight-regular.fntdata"/><Relationship Id="rId17" Type="http://schemas.openxmlformats.org/officeDocument/2006/relationships/slide" Target="slides/slide12.xml"/><Relationship Id="rId39" Type="http://schemas.openxmlformats.org/officeDocument/2006/relationships/font" Target="fonts/OpenSansLight-boldItalic.fntdata"/><Relationship Id="rId16" Type="http://schemas.openxmlformats.org/officeDocument/2006/relationships/slide" Target="slides/slide11.xml"/><Relationship Id="rId38" Type="http://schemas.openxmlformats.org/officeDocument/2006/relationships/font" Target="fonts/OpenSansLight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" name="Google Shape;3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2ad13f5ff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3" name="Google Shape;123;g22ad13f5ff4_0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2ad13f5ff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" name="Google Shape;131;g22ad13f5ff4_0_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2ad13f5ff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9" name="Google Shape;139;g22ad13f5ff4_0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2ad13f5ff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0" name="Google Shape;150;g22ad13f5ff4_0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25d34cede1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9" name="Google Shape;159;g225d34cede1_0_1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2ad13f5ff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8" name="Google Shape;168;g22ad13f5ff4_0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2ad13f5ff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7" name="Google Shape;177;g22ad13f5ff4_0_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25d34cede1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" name="Google Shape;188;g225d34cede1_0_1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2ad13f5ff4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7" name="Google Shape;197;g22ad13f5ff4_0_1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a57a922c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" name="Google Shape;43;g1a57a922c2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25d34cede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" name="Google Shape;54;g225d34cede1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2ad13f5f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" name="Google Shape;64;g22ad13f5ff4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a57a922c2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" name="Google Shape;75;g1a57a922c2f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2ad13f5ff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4" name="Google Shape;84;g22ad13f5ff4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a3dc7a4fa5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" name="Google Shape;95;g1a3dc7a4fa5_1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25d34cede1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5" name="Google Shape;105;g225d34cede1_0_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2ad13f5ff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5" name="Google Shape;115;g22ad13f5ff4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>
  <p:cSld name="Title and Vertical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>
  <p:cSld name="Vertical Title and 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5"/>
          <p:cNvSpPr txBox="1"/>
          <p:nvPr>
            <p:ph type="title"/>
          </p:nvPr>
        </p:nvSpPr>
        <p:spPr>
          <a:xfrm>
            <a:off x="838200" y="365125"/>
            <a:ext cx="10515600" cy="8014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5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15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15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15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1a3dc7a4fa5_1_121"/>
          <p:cNvSpPr txBox="1"/>
          <p:nvPr>
            <p:ph type="title"/>
          </p:nvPr>
        </p:nvSpPr>
        <p:spPr>
          <a:xfrm>
            <a:off x="838200" y="365125"/>
            <a:ext cx="105156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g1a3dc7a4fa5_1_121"/>
          <p:cNvSpPr txBox="1"/>
          <p:nvPr>
            <p:ph idx="1" type="body"/>
          </p:nvPr>
        </p:nvSpPr>
        <p:spPr>
          <a:xfrm>
            <a:off x="609600" y="1600201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g1a3dc7a4fa5_1_121"/>
          <p:cNvSpPr txBox="1"/>
          <p:nvPr>
            <p:ph idx="2" type="body"/>
          </p:nvPr>
        </p:nvSpPr>
        <p:spPr>
          <a:xfrm>
            <a:off x="6197600" y="1600201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g1a3dc7a4fa5_1_121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g1a3dc7a4fa5_1_121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g1a3dc7a4fa5_1_121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/>
          <p:nvPr/>
        </p:nvSpPr>
        <p:spPr>
          <a:xfrm>
            <a:off x="11811000" y="6477000"/>
            <a:ext cx="381000" cy="38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3"/>
          <p:cNvSpPr/>
          <p:nvPr/>
        </p:nvSpPr>
        <p:spPr>
          <a:xfrm>
            <a:off x="0" y="6477000"/>
            <a:ext cx="11811000" cy="381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13"/>
          <p:cNvSpPr txBox="1"/>
          <p:nvPr>
            <p:ph type="title"/>
          </p:nvPr>
        </p:nvSpPr>
        <p:spPr>
          <a:xfrm>
            <a:off x="838200" y="365125"/>
            <a:ext cx="10515600" cy="8014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Open Sans Light"/>
              <a:buNone/>
              <a:defRPr b="0" i="0" sz="4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3"/>
          <p:cNvSpPr txBox="1"/>
          <p:nvPr/>
        </p:nvSpPr>
        <p:spPr>
          <a:xfrm>
            <a:off x="455281" y="6537525"/>
            <a:ext cx="1914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CL" sz="1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Coding Dojo</a:t>
            </a:r>
            <a:endParaRPr b="1" i="0" sz="1600" u="none" cap="none" strike="noStrike">
              <a:solidFill>
                <a:srgbClr val="D8D8D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" name="Google Shape;10;p13"/>
          <p:cNvSpPr txBox="1"/>
          <p:nvPr/>
        </p:nvSpPr>
        <p:spPr>
          <a:xfrm>
            <a:off x="11821205" y="6493392"/>
            <a:ext cx="360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1" i="0" lang="es-CL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b="1" i="0" sz="10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" name="Google Shape;11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29525" y="6541600"/>
            <a:ext cx="251800" cy="2518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0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1"/>
          <p:cNvPicPr preferRelativeResize="0"/>
          <p:nvPr/>
        </p:nvPicPr>
        <p:blipFill rotWithShape="1">
          <a:blip r:embed="rId3">
            <a:alphaModFix/>
          </a:blip>
          <a:srcRect b="5551" l="0" r="0" t="0"/>
          <a:stretch/>
        </p:blipFill>
        <p:spPr>
          <a:xfrm>
            <a:off x="0" y="0"/>
            <a:ext cx="12192000" cy="64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"/>
          <p:cNvSpPr/>
          <p:nvPr/>
        </p:nvSpPr>
        <p:spPr>
          <a:xfrm>
            <a:off x="8582025" y="5619750"/>
            <a:ext cx="3686400" cy="495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"/>
          <p:cNvSpPr txBox="1"/>
          <p:nvPr/>
        </p:nvSpPr>
        <p:spPr>
          <a:xfrm>
            <a:off x="8772525" y="5667300"/>
            <a:ext cx="322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L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Marco Fernandini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2ad13f5ff4_0_38"/>
          <p:cNvSpPr/>
          <p:nvPr/>
        </p:nvSpPr>
        <p:spPr>
          <a:xfrm>
            <a:off x="261257" y="1330036"/>
            <a:ext cx="30162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g22ad13f5ff4_0_38"/>
          <p:cNvSpPr/>
          <p:nvPr/>
        </p:nvSpPr>
        <p:spPr>
          <a:xfrm>
            <a:off x="-801825" y="646725"/>
            <a:ext cx="9103200" cy="112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CL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Analizar</a:t>
            </a:r>
            <a:endParaRPr b="0" i="0" sz="12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27" name="Google Shape;127;g22ad13f5ff4_0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06075" y="-114300"/>
            <a:ext cx="15621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22ad13f5ff4_0_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74576" y="1906250"/>
            <a:ext cx="6642850" cy="44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2ad13f5ff4_0_46"/>
          <p:cNvSpPr/>
          <p:nvPr/>
        </p:nvSpPr>
        <p:spPr>
          <a:xfrm>
            <a:off x="261257" y="1330036"/>
            <a:ext cx="30162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4" name="Google Shape;134;g22ad13f5ff4_0_46"/>
          <p:cNvSpPr/>
          <p:nvPr/>
        </p:nvSpPr>
        <p:spPr>
          <a:xfrm>
            <a:off x="-801825" y="646725"/>
            <a:ext cx="9103200" cy="112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CL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Transformar</a:t>
            </a:r>
            <a:endParaRPr b="0" i="0" sz="12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35" name="Google Shape;135;g22ad13f5ff4_0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06075" y="-114300"/>
            <a:ext cx="15621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22ad13f5ff4_0_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12975" y="1917775"/>
            <a:ext cx="6645998" cy="44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g22ad13f5ff4_0_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" y="-19026"/>
            <a:ext cx="12192000" cy="649600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22ad13f5ff4_0_54"/>
          <p:cNvSpPr txBox="1"/>
          <p:nvPr/>
        </p:nvSpPr>
        <p:spPr>
          <a:xfrm>
            <a:off x="1228725" y="2924175"/>
            <a:ext cx="23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L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¿Qué es Data Science?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" name="Google Shape;143;g22ad13f5ff4_0_54"/>
          <p:cNvSpPr txBox="1"/>
          <p:nvPr/>
        </p:nvSpPr>
        <p:spPr>
          <a:xfrm>
            <a:off x="1228725" y="3467100"/>
            <a:ext cx="23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L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Gestión de datos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g22ad13f5ff4_0_54"/>
          <p:cNvSpPr txBox="1"/>
          <p:nvPr/>
        </p:nvSpPr>
        <p:spPr>
          <a:xfrm>
            <a:off x="1228725" y="4010025"/>
            <a:ext cx="23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CL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Herramientas</a:t>
            </a:r>
            <a:endParaRPr b="1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" name="Google Shape;145;g22ad13f5ff4_0_54"/>
          <p:cNvSpPr txBox="1"/>
          <p:nvPr/>
        </p:nvSpPr>
        <p:spPr>
          <a:xfrm>
            <a:off x="1228725" y="4552950"/>
            <a:ext cx="23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L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Flashcamp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g22ad13f5ff4_0_54"/>
          <p:cNvSpPr/>
          <p:nvPr/>
        </p:nvSpPr>
        <p:spPr>
          <a:xfrm>
            <a:off x="-801825" y="646725"/>
            <a:ext cx="9103200" cy="112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CL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Tabla de contenidos</a:t>
            </a:r>
            <a:endParaRPr b="0" i="0" sz="12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47" name="Google Shape;147;g22ad13f5ff4_0_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06075" y="-114300"/>
            <a:ext cx="1562100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g22ad13f5ff4_0_64"/>
          <p:cNvPicPr preferRelativeResize="0"/>
          <p:nvPr/>
        </p:nvPicPr>
        <p:blipFill rotWithShape="1">
          <a:blip r:embed="rId3">
            <a:alphaModFix/>
          </a:blip>
          <a:srcRect b="8256" l="0" r="0" t="0"/>
          <a:stretch/>
        </p:blipFill>
        <p:spPr>
          <a:xfrm>
            <a:off x="0" y="0"/>
            <a:ext cx="12387056" cy="64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22ad13f5ff4_0_64"/>
          <p:cNvSpPr/>
          <p:nvPr/>
        </p:nvSpPr>
        <p:spPr>
          <a:xfrm>
            <a:off x="-801825" y="646725"/>
            <a:ext cx="9103200" cy="112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CL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Python</a:t>
            </a:r>
            <a:endParaRPr b="0" i="0" sz="12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54" name="Google Shape;154;g22ad13f5ff4_0_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06075" y="-114300"/>
            <a:ext cx="156210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22ad13f5ff4_0_64"/>
          <p:cNvSpPr txBox="1"/>
          <p:nvPr/>
        </p:nvSpPr>
        <p:spPr>
          <a:xfrm>
            <a:off x="1990725" y="3362700"/>
            <a:ext cx="6258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b="0" i="0" lang="es-CL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Lenguaje de programación.</a:t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b="0" i="0" lang="es-CL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Versátil, flexible y de alto nivel.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6" name="Google Shape;156;g22ad13f5ff4_0_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77100" y="2019300"/>
            <a:ext cx="3429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g225d34cede1_0_165"/>
          <p:cNvPicPr preferRelativeResize="0"/>
          <p:nvPr/>
        </p:nvPicPr>
        <p:blipFill rotWithShape="1">
          <a:blip r:embed="rId3">
            <a:alphaModFix/>
          </a:blip>
          <a:srcRect b="8256" l="0" r="0" t="0"/>
          <a:stretch/>
        </p:blipFill>
        <p:spPr>
          <a:xfrm>
            <a:off x="0" y="0"/>
            <a:ext cx="12387056" cy="64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225d34cede1_0_165"/>
          <p:cNvSpPr/>
          <p:nvPr/>
        </p:nvSpPr>
        <p:spPr>
          <a:xfrm>
            <a:off x="-801825" y="646725"/>
            <a:ext cx="9103200" cy="112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CL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Google Collab</a:t>
            </a:r>
            <a:endParaRPr b="0" i="0" sz="12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63" name="Google Shape;163;g225d34cede1_0_1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06075" y="-114300"/>
            <a:ext cx="156210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225d34cede1_0_165"/>
          <p:cNvSpPr txBox="1"/>
          <p:nvPr/>
        </p:nvSpPr>
        <p:spPr>
          <a:xfrm>
            <a:off x="1990725" y="3134100"/>
            <a:ext cx="5500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b="0" i="0" lang="es-CL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Entorno de desarrollo en la nube basado en Jupyter Notebooks.</a:t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b="0" i="0" lang="es-CL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Plataforma gratuita para escribir y ejecutar código en Python.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5" name="Google Shape;165;g225d34cede1_0_1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7700" y="2218589"/>
            <a:ext cx="4996599" cy="307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g22ad13f5ff4_0_74"/>
          <p:cNvPicPr preferRelativeResize="0"/>
          <p:nvPr/>
        </p:nvPicPr>
        <p:blipFill rotWithShape="1">
          <a:blip r:embed="rId3">
            <a:alphaModFix/>
          </a:blip>
          <a:srcRect b="8256" l="0" r="0" t="0"/>
          <a:stretch/>
        </p:blipFill>
        <p:spPr>
          <a:xfrm>
            <a:off x="0" y="0"/>
            <a:ext cx="12387056" cy="64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22ad13f5ff4_0_74"/>
          <p:cNvSpPr/>
          <p:nvPr/>
        </p:nvSpPr>
        <p:spPr>
          <a:xfrm>
            <a:off x="-801825" y="646725"/>
            <a:ext cx="9103200" cy="112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CL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Github</a:t>
            </a:r>
            <a:endParaRPr b="0" i="0" sz="12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72" name="Google Shape;172;g22ad13f5ff4_0_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06075" y="-114300"/>
            <a:ext cx="156210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22ad13f5ff4_0_74"/>
          <p:cNvSpPr txBox="1"/>
          <p:nvPr/>
        </p:nvSpPr>
        <p:spPr>
          <a:xfrm>
            <a:off x="1990725" y="3210300"/>
            <a:ext cx="6258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b="0" i="0" lang="es-CL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Plataforma para gestionar versiones.</a:t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b="0" i="0" lang="es-CL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Facilita el trabajo en equipo.</a:t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b="0" i="0" lang="es-CL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El instagram de los desarrolladores.</a:t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4" name="Google Shape;174;g22ad13f5ff4_0_74"/>
          <p:cNvPicPr preferRelativeResize="0"/>
          <p:nvPr/>
        </p:nvPicPr>
        <p:blipFill rotWithShape="1">
          <a:blip r:embed="rId5">
            <a:alphaModFix/>
          </a:blip>
          <a:srcRect b="12786" l="11915" r="11013" t="10871"/>
          <a:stretch/>
        </p:blipFill>
        <p:spPr>
          <a:xfrm>
            <a:off x="7052175" y="1898050"/>
            <a:ext cx="3905251" cy="386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g22ad13f5ff4_0_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" y="-19026"/>
            <a:ext cx="12192000" cy="649600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22ad13f5ff4_0_85"/>
          <p:cNvSpPr txBox="1"/>
          <p:nvPr/>
        </p:nvSpPr>
        <p:spPr>
          <a:xfrm>
            <a:off x="1228725" y="2924175"/>
            <a:ext cx="23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L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¿Qué es Data Science?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g22ad13f5ff4_0_85"/>
          <p:cNvSpPr txBox="1"/>
          <p:nvPr/>
        </p:nvSpPr>
        <p:spPr>
          <a:xfrm>
            <a:off x="1228725" y="3467100"/>
            <a:ext cx="23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L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Gestión de datos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g22ad13f5ff4_0_85"/>
          <p:cNvSpPr txBox="1"/>
          <p:nvPr/>
        </p:nvSpPr>
        <p:spPr>
          <a:xfrm>
            <a:off x="1228725" y="4010025"/>
            <a:ext cx="23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L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Herramientas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" name="Google Shape;183;g22ad13f5ff4_0_85"/>
          <p:cNvSpPr txBox="1"/>
          <p:nvPr/>
        </p:nvSpPr>
        <p:spPr>
          <a:xfrm>
            <a:off x="1228725" y="4552950"/>
            <a:ext cx="23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-CL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Flashcamp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g22ad13f5ff4_0_85"/>
          <p:cNvSpPr/>
          <p:nvPr/>
        </p:nvSpPr>
        <p:spPr>
          <a:xfrm>
            <a:off x="-801825" y="646725"/>
            <a:ext cx="9103200" cy="112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CL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Tabla de contenidos</a:t>
            </a:r>
            <a:endParaRPr b="0" i="0" sz="12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85" name="Google Shape;185;g22ad13f5ff4_0_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06075" y="-114300"/>
            <a:ext cx="1562100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g225d34cede1_0_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5975" y="1694750"/>
            <a:ext cx="7103250" cy="19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225d34cede1_0_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" y="-19026"/>
            <a:ext cx="12192000" cy="649600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225d34cede1_0_122"/>
          <p:cNvSpPr/>
          <p:nvPr/>
        </p:nvSpPr>
        <p:spPr>
          <a:xfrm>
            <a:off x="-801825" y="646725"/>
            <a:ext cx="9103200" cy="112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CL"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Flashcamp</a:t>
            </a:r>
            <a:endParaRPr b="0" i="0" sz="12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93" name="Google Shape;193;g225d34cede1_0_1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06075" y="-114300"/>
            <a:ext cx="156210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225d34cede1_0_122"/>
          <p:cNvSpPr txBox="1"/>
          <p:nvPr/>
        </p:nvSpPr>
        <p:spPr>
          <a:xfrm>
            <a:off x="988550" y="2257250"/>
            <a:ext cx="86598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s-CL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Part-Time Data Science - Python Basics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○"/>
            </a:pPr>
            <a:r>
              <a:rPr lang="es-CL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Fecha de inicio: 24 de octubre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○"/>
            </a:pPr>
            <a:r>
              <a:rPr lang="es-CL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Fecha de término: 31 de octubre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s-CL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Part-Time Data Science Fundamentals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○"/>
            </a:pPr>
            <a:r>
              <a:rPr lang="es-CL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Fecha de inicio: 02 de noviembre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○"/>
            </a:pPr>
            <a:r>
              <a:rPr lang="es-CL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Fecha de término: 21 de diciembre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s-CL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Clases: martes y jueves de 19:00 a 22:00 horas de Chile.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s-CL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Ayudantías: viernes de 18:00 a 20:00 horas de Chile.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22ad13f5ff4_0_139"/>
          <p:cNvPicPr preferRelativeResize="0"/>
          <p:nvPr/>
        </p:nvPicPr>
        <p:blipFill rotWithShape="1">
          <a:blip r:embed="rId3">
            <a:alphaModFix/>
          </a:blip>
          <a:srcRect b="5552" l="0" r="0" t="0"/>
          <a:stretch/>
        </p:blipFill>
        <p:spPr>
          <a:xfrm>
            <a:off x="0" y="0"/>
            <a:ext cx="12192000" cy="64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22ad13f5ff4_0_139"/>
          <p:cNvSpPr/>
          <p:nvPr/>
        </p:nvSpPr>
        <p:spPr>
          <a:xfrm>
            <a:off x="8582025" y="5619750"/>
            <a:ext cx="3686400" cy="495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22ad13f5ff4_0_139"/>
          <p:cNvSpPr txBox="1"/>
          <p:nvPr/>
        </p:nvSpPr>
        <p:spPr>
          <a:xfrm>
            <a:off x="8772525" y="5667300"/>
            <a:ext cx="322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L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Marco Fernandini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g1a57a922c2f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" y="-19026"/>
            <a:ext cx="12192000" cy="6496004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g1a57a922c2f_0_0"/>
          <p:cNvSpPr txBox="1"/>
          <p:nvPr/>
        </p:nvSpPr>
        <p:spPr>
          <a:xfrm>
            <a:off x="1228725" y="2924175"/>
            <a:ext cx="23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CL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¿Qué es Data Science?</a:t>
            </a:r>
            <a:endParaRPr b="1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" name="Google Shape;47;g1a57a922c2f_0_0"/>
          <p:cNvSpPr txBox="1"/>
          <p:nvPr/>
        </p:nvSpPr>
        <p:spPr>
          <a:xfrm>
            <a:off x="1228725" y="3467100"/>
            <a:ext cx="23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L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Gestión de datos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" name="Google Shape;48;g1a57a922c2f_0_0"/>
          <p:cNvSpPr txBox="1"/>
          <p:nvPr/>
        </p:nvSpPr>
        <p:spPr>
          <a:xfrm>
            <a:off x="1228725" y="4010025"/>
            <a:ext cx="23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L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Herramientas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" name="Google Shape;49;g1a57a922c2f_0_0"/>
          <p:cNvSpPr txBox="1"/>
          <p:nvPr/>
        </p:nvSpPr>
        <p:spPr>
          <a:xfrm>
            <a:off x="1228725" y="4552950"/>
            <a:ext cx="23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L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Flashcamp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" name="Google Shape;50;g1a57a922c2f_0_0"/>
          <p:cNvSpPr/>
          <p:nvPr/>
        </p:nvSpPr>
        <p:spPr>
          <a:xfrm>
            <a:off x="-801825" y="646725"/>
            <a:ext cx="9103200" cy="112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CL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Tabla de contenidos</a:t>
            </a:r>
            <a:endParaRPr b="0" i="0" sz="12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51" name="Google Shape;51;g1a57a922c2f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06075" y="-114300"/>
            <a:ext cx="1562100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g225d34cede1_0_12"/>
          <p:cNvPicPr preferRelativeResize="0"/>
          <p:nvPr/>
        </p:nvPicPr>
        <p:blipFill rotWithShape="1">
          <a:blip r:embed="rId3">
            <a:alphaModFix/>
          </a:blip>
          <a:srcRect b="8256" l="0" r="0" t="0"/>
          <a:stretch/>
        </p:blipFill>
        <p:spPr>
          <a:xfrm>
            <a:off x="0" y="0"/>
            <a:ext cx="12387056" cy="64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g225d34cede1_0_12"/>
          <p:cNvSpPr/>
          <p:nvPr/>
        </p:nvSpPr>
        <p:spPr>
          <a:xfrm>
            <a:off x="-47625" y="4133775"/>
            <a:ext cx="12430200" cy="1876500"/>
          </a:xfrm>
          <a:prstGeom prst="rect">
            <a:avLst/>
          </a:prstGeom>
          <a:solidFill>
            <a:srgbClr val="F5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g225d34cede1_0_12"/>
          <p:cNvSpPr txBox="1"/>
          <p:nvPr/>
        </p:nvSpPr>
        <p:spPr>
          <a:xfrm>
            <a:off x="3667125" y="2348850"/>
            <a:ext cx="6258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Es una disciplina que nos permite </a:t>
            </a:r>
            <a:r>
              <a:rPr b="1" i="0" lang="es-CL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manejar datos</a:t>
            </a:r>
            <a:r>
              <a:rPr b="0" i="0" lang="es-CL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de forma tal que podamos obtener </a:t>
            </a:r>
            <a:r>
              <a:rPr b="1" i="0" lang="es-CL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información valiosa</a:t>
            </a:r>
            <a:r>
              <a:rPr b="0" i="0" lang="es-CL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de ellos para así </a:t>
            </a:r>
            <a:r>
              <a:rPr b="1" i="0" lang="es-CL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tomar decisiones</a:t>
            </a:r>
            <a:r>
              <a:rPr b="0" i="0" lang="es-CL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b="1" i="0" lang="es-CL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construir conocimiento</a:t>
            </a:r>
            <a:r>
              <a:rPr b="0" i="0" lang="es-CL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" name="Google Shape;59;g225d34cede1_0_12"/>
          <p:cNvSpPr/>
          <p:nvPr/>
        </p:nvSpPr>
        <p:spPr>
          <a:xfrm>
            <a:off x="-801825" y="646725"/>
            <a:ext cx="9103200" cy="112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CL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¿Qué es Data Science?</a:t>
            </a:r>
            <a:endParaRPr b="0" i="0" sz="12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0" name="Google Shape;60;g225d34cede1_0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06075" y="-114300"/>
            <a:ext cx="15621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g225d34cede1_0_12"/>
          <p:cNvPicPr preferRelativeResize="0"/>
          <p:nvPr/>
        </p:nvPicPr>
        <p:blipFill rotWithShape="1">
          <a:blip r:embed="rId5">
            <a:alphaModFix/>
          </a:blip>
          <a:srcRect b="21581" l="1950" r="1950" t="19143"/>
          <a:stretch/>
        </p:blipFill>
        <p:spPr>
          <a:xfrm>
            <a:off x="3219450" y="4152900"/>
            <a:ext cx="5753101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g22ad13f5ff4_0_0"/>
          <p:cNvPicPr preferRelativeResize="0"/>
          <p:nvPr/>
        </p:nvPicPr>
        <p:blipFill rotWithShape="1">
          <a:blip r:embed="rId3">
            <a:alphaModFix/>
          </a:blip>
          <a:srcRect b="8256" l="0" r="0" t="0"/>
          <a:stretch/>
        </p:blipFill>
        <p:spPr>
          <a:xfrm>
            <a:off x="0" y="0"/>
            <a:ext cx="12387056" cy="64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g22ad13f5ff4_0_0"/>
          <p:cNvSpPr/>
          <p:nvPr/>
        </p:nvSpPr>
        <p:spPr>
          <a:xfrm>
            <a:off x="-801825" y="646725"/>
            <a:ext cx="9103200" cy="112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CL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Datos vs Información</a:t>
            </a:r>
            <a:endParaRPr b="0" i="0" sz="12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8" name="Google Shape;68;g22ad13f5ff4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06075" y="-114300"/>
            <a:ext cx="15621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g22ad13f5ff4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59475" y="2463526"/>
            <a:ext cx="7668099" cy="31183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g22ad13f5ff4_0_0"/>
          <p:cNvSpPr txBox="1"/>
          <p:nvPr/>
        </p:nvSpPr>
        <p:spPr>
          <a:xfrm>
            <a:off x="3165975" y="2562000"/>
            <a:ext cx="9351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CL" sz="16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Datos</a:t>
            </a:r>
            <a:endParaRPr b="0" i="0" sz="16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1" name="Google Shape;71;g22ad13f5ff4_0_0"/>
          <p:cNvSpPr txBox="1"/>
          <p:nvPr/>
        </p:nvSpPr>
        <p:spPr>
          <a:xfrm>
            <a:off x="5921100" y="2562000"/>
            <a:ext cx="15231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CL" sz="16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Información</a:t>
            </a:r>
            <a:endParaRPr b="0" i="0" sz="16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2" name="Google Shape;72;g22ad13f5ff4_0_0"/>
          <p:cNvSpPr txBox="1"/>
          <p:nvPr/>
        </p:nvSpPr>
        <p:spPr>
          <a:xfrm>
            <a:off x="8301375" y="2562000"/>
            <a:ext cx="17262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CL" sz="16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Conocimiento</a:t>
            </a:r>
            <a:endParaRPr b="0" i="0" sz="16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g1a57a922c2f_0_6"/>
          <p:cNvPicPr preferRelativeResize="0"/>
          <p:nvPr/>
        </p:nvPicPr>
        <p:blipFill rotWithShape="1">
          <a:blip r:embed="rId3">
            <a:alphaModFix/>
          </a:blip>
          <a:srcRect b="8256" l="0" r="0" t="0"/>
          <a:stretch/>
        </p:blipFill>
        <p:spPr>
          <a:xfrm>
            <a:off x="0" y="0"/>
            <a:ext cx="12387056" cy="64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g1a57a922c2f_0_6"/>
          <p:cNvSpPr txBox="1"/>
          <p:nvPr/>
        </p:nvSpPr>
        <p:spPr>
          <a:xfrm>
            <a:off x="1582800" y="3059550"/>
            <a:ext cx="3151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Existen 3 grandes pilares que se necesitan dominar para ser un buen Data Scientist:</a:t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" name="Google Shape;79;g1a57a922c2f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94700" y="1370300"/>
            <a:ext cx="5182499" cy="46971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g1a57a922c2f_0_6"/>
          <p:cNvSpPr/>
          <p:nvPr/>
        </p:nvSpPr>
        <p:spPr>
          <a:xfrm>
            <a:off x="-801825" y="646725"/>
            <a:ext cx="9103200" cy="112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CL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Pilares del Data Science</a:t>
            </a:r>
            <a:endParaRPr b="0" i="0" sz="12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81" name="Google Shape;81;g1a57a922c2f_0_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06075" y="-114300"/>
            <a:ext cx="1562100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g22ad13f5ff4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" y="-19026"/>
            <a:ext cx="12192000" cy="649600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22ad13f5ff4_0_14"/>
          <p:cNvSpPr txBox="1"/>
          <p:nvPr/>
        </p:nvSpPr>
        <p:spPr>
          <a:xfrm>
            <a:off x="1228725" y="2924175"/>
            <a:ext cx="23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L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¿Qué es Data Science?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Google Shape;88;g22ad13f5ff4_0_14"/>
          <p:cNvSpPr txBox="1"/>
          <p:nvPr/>
        </p:nvSpPr>
        <p:spPr>
          <a:xfrm>
            <a:off x="1228725" y="3467100"/>
            <a:ext cx="23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CL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Gestión de datos</a:t>
            </a:r>
            <a:endParaRPr b="1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" name="Google Shape;89;g22ad13f5ff4_0_14"/>
          <p:cNvSpPr txBox="1"/>
          <p:nvPr/>
        </p:nvSpPr>
        <p:spPr>
          <a:xfrm>
            <a:off x="1228725" y="4010025"/>
            <a:ext cx="23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L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Herramientas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" name="Google Shape;90;g22ad13f5ff4_0_14"/>
          <p:cNvSpPr txBox="1"/>
          <p:nvPr/>
        </p:nvSpPr>
        <p:spPr>
          <a:xfrm>
            <a:off x="1228725" y="4552950"/>
            <a:ext cx="23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L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Flashcamp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g22ad13f5ff4_0_14"/>
          <p:cNvSpPr/>
          <p:nvPr/>
        </p:nvSpPr>
        <p:spPr>
          <a:xfrm>
            <a:off x="-801825" y="646725"/>
            <a:ext cx="9103200" cy="112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CL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Tabla de contenidos</a:t>
            </a:r>
            <a:endParaRPr b="0" i="0" sz="12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92" name="Google Shape;92;g22ad13f5ff4_0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06075" y="-114300"/>
            <a:ext cx="1562100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a3dc7a4fa5_1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525"/>
            <a:ext cx="12192000" cy="64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a3dc7a4fa5_1_26"/>
          <p:cNvSpPr txBox="1"/>
          <p:nvPr/>
        </p:nvSpPr>
        <p:spPr>
          <a:xfrm>
            <a:off x="414296" y="2885704"/>
            <a:ext cx="3961500" cy="18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524D4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" name="Google Shape;99;g1a3dc7a4fa5_1_26"/>
          <p:cNvSpPr/>
          <p:nvPr/>
        </p:nvSpPr>
        <p:spPr>
          <a:xfrm>
            <a:off x="261257" y="1330036"/>
            <a:ext cx="30162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" name="Google Shape;100;g1a3dc7a4fa5_1_26"/>
          <p:cNvSpPr/>
          <p:nvPr/>
        </p:nvSpPr>
        <p:spPr>
          <a:xfrm>
            <a:off x="-801825" y="646725"/>
            <a:ext cx="9103200" cy="112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CL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¿Qué significa gestionar datos?</a:t>
            </a:r>
            <a:endParaRPr b="0" i="0" sz="12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1" name="Google Shape;101;g1a3dc7a4fa5_1_26"/>
          <p:cNvSpPr/>
          <p:nvPr/>
        </p:nvSpPr>
        <p:spPr>
          <a:xfrm>
            <a:off x="502250" y="1769325"/>
            <a:ext cx="8674800" cy="38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92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b="0" i="0" lang="es-CL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Recopilar</a:t>
            </a:r>
            <a:endParaRPr b="0" i="0" sz="1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b="0" i="0" lang="es-CL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Limpiar</a:t>
            </a:r>
            <a:endParaRPr b="0" i="0" sz="1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b="0" i="0" lang="es-CL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Analizar</a:t>
            </a:r>
            <a:endParaRPr b="0" i="0" sz="1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b="0" i="0" lang="es-CL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Transformar</a:t>
            </a:r>
            <a:endParaRPr b="0" i="0" sz="1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CL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*Almacenar, seguridad, compartir, etc.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" name="Google Shape;102;g1a3dc7a4fa5_1_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06075" y="-114300"/>
            <a:ext cx="1562100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25d34cede1_0_100"/>
          <p:cNvSpPr/>
          <p:nvPr/>
        </p:nvSpPr>
        <p:spPr>
          <a:xfrm>
            <a:off x="261257" y="1330036"/>
            <a:ext cx="30162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" name="Google Shape;108;g225d34cede1_0_100"/>
          <p:cNvSpPr/>
          <p:nvPr/>
        </p:nvSpPr>
        <p:spPr>
          <a:xfrm>
            <a:off x="-801825" y="646725"/>
            <a:ext cx="9103200" cy="112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CL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Recopilar</a:t>
            </a:r>
            <a:endParaRPr b="0" i="0" sz="12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09" name="Google Shape;109;g225d34cede1_0_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06075" y="-114300"/>
            <a:ext cx="15621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225d34cede1_0_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67121" y="2019125"/>
            <a:ext cx="4857750" cy="4000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g225d34cede1_0_100"/>
          <p:cNvCxnSpPr/>
          <p:nvPr/>
        </p:nvCxnSpPr>
        <p:spPr>
          <a:xfrm>
            <a:off x="5776700" y="4461600"/>
            <a:ext cx="516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2" name="Google Shape;112;g225d34cede1_0_100"/>
          <p:cNvCxnSpPr/>
          <p:nvPr/>
        </p:nvCxnSpPr>
        <p:spPr>
          <a:xfrm>
            <a:off x="5776700" y="5299800"/>
            <a:ext cx="516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2ad13f5ff4_0_27"/>
          <p:cNvSpPr/>
          <p:nvPr/>
        </p:nvSpPr>
        <p:spPr>
          <a:xfrm>
            <a:off x="261257" y="1330036"/>
            <a:ext cx="30162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8" name="Google Shape;118;g22ad13f5ff4_0_27"/>
          <p:cNvSpPr/>
          <p:nvPr/>
        </p:nvSpPr>
        <p:spPr>
          <a:xfrm>
            <a:off x="-801825" y="646725"/>
            <a:ext cx="9103200" cy="112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CL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Limpiar</a:t>
            </a:r>
            <a:endParaRPr b="0" i="0" sz="12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19" name="Google Shape;119;g22ad13f5ff4_0_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06075" y="-114300"/>
            <a:ext cx="15621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22ad13f5ff4_0_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7787" y="1860625"/>
            <a:ext cx="5796425" cy="453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3">
      <a:dk1>
        <a:srgbClr val="2A2D34"/>
      </a:dk1>
      <a:lt1>
        <a:srgbClr val="FFFFFF"/>
      </a:lt1>
      <a:dk2>
        <a:srgbClr val="2A2D34"/>
      </a:dk2>
      <a:lt2>
        <a:srgbClr val="FFFFFF"/>
      </a:lt2>
      <a:accent1>
        <a:srgbClr val="28CDFF"/>
      </a:accent1>
      <a:accent2>
        <a:srgbClr val="23B1DC"/>
      </a:accent2>
      <a:accent3>
        <a:srgbClr val="1E9EC5"/>
      </a:accent3>
      <a:accent4>
        <a:srgbClr val="1880A0"/>
      </a:accent4>
      <a:accent5>
        <a:srgbClr val="146983"/>
      </a:accent5>
      <a:accent6>
        <a:srgbClr val="105165"/>
      </a:accent6>
      <a:hlink>
        <a:srgbClr val="28CDFF"/>
      </a:hlink>
      <a:folHlink>
        <a:srgbClr val="28C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jabalocc</dc:creator>
</cp:coreProperties>
</file>